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4"/>
  </p:notesMasterIdLst>
  <p:sldIdLst>
    <p:sldId id="289" r:id="rId2"/>
    <p:sldId id="290" r:id="rId3"/>
    <p:sldId id="302" r:id="rId4"/>
    <p:sldId id="303" r:id="rId5"/>
    <p:sldId id="295" r:id="rId6"/>
    <p:sldId id="292" r:id="rId7"/>
    <p:sldId id="294" r:id="rId8"/>
    <p:sldId id="300" r:id="rId9"/>
    <p:sldId id="307" r:id="rId10"/>
    <p:sldId id="296" r:id="rId11"/>
    <p:sldId id="297" r:id="rId12"/>
    <p:sldId id="287" r:id="rId1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041"/>
  </p:normalViewPr>
  <p:slideViewPr>
    <p:cSldViewPr snapToGrid="0" snapToObjects="1">
      <p:cViewPr varScale="1">
        <p:scale>
          <a:sx n="139" d="100"/>
          <a:sy n="139" d="100"/>
        </p:scale>
        <p:origin x="17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A CC license like others grants permissions for the use of copyrighted material</a:t>
            </a:r>
          </a:p>
          <a:p>
            <a:r>
              <a:rPr lang="en-US" dirty="0"/>
              <a:t>With requirements.  Here:</a:t>
            </a:r>
          </a:p>
          <a:p>
            <a:r>
              <a:rPr lang="en-US" dirty="0"/>
              <a:t>  - by means you must provide attribution if you use it.</a:t>
            </a:r>
          </a:p>
          <a:p>
            <a:r>
              <a:rPr lang="en-US" dirty="0"/>
              <a:t>  - </a:t>
            </a:r>
            <a:r>
              <a:rPr lang="en-US" dirty="0" err="1"/>
              <a:t>sa</a:t>
            </a:r>
            <a:r>
              <a:rPr lang="en-US" dirty="0"/>
              <a:t> means you must share alike</a:t>
            </a:r>
          </a:p>
          <a:p>
            <a:endParaRPr lang="en-US" dirty="0"/>
          </a:p>
          <a:p>
            <a:r>
              <a:rPr lang="en-US" dirty="0"/>
              <a:t>What implications or questions does that raise?</a:t>
            </a:r>
          </a:p>
          <a:p>
            <a:r>
              <a:rPr lang="en-US" dirty="0"/>
              <a:t>  - Some possibilities:</a:t>
            </a:r>
          </a:p>
          <a:p>
            <a:r>
              <a:rPr lang="en-US" dirty="0"/>
              <a:t>  </a:t>
            </a:r>
          </a:p>
          <a:p>
            <a:endParaRPr lang="en-US" dirty="0"/>
          </a:p>
          <a:p>
            <a:r>
              <a:rPr lang="en-US" dirty="0"/>
              <a:t>Commercial software houses go to great length to ensure that no copyleft code appears in their products.</a:t>
            </a:r>
          </a:p>
        </p:txBody>
      </p:sp>
    </p:spTree>
    <p:extLst>
      <p:ext uri="{BB962C8B-B14F-4D97-AF65-F5344CB8AC3E}">
        <p14:creationId xmlns:p14="http://schemas.microsoft.com/office/powerpoint/2010/main" val="1497912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likely familiar with these terms.</a:t>
            </a:r>
          </a:p>
          <a:p>
            <a:r>
              <a:rPr lang="en-US" dirty="0"/>
              <a:t>As a baseline… talk in small groups about each.</a:t>
            </a:r>
          </a:p>
          <a:p>
            <a:r>
              <a:rPr lang="en-US" dirty="0"/>
              <a:t>  - Give 3-5 minutes.</a:t>
            </a:r>
          </a:p>
          <a:p>
            <a:endParaRPr lang="en-US" dirty="0"/>
          </a:p>
          <a:p>
            <a:r>
              <a:rPr lang="en-US" dirty="0"/>
              <a:t>No research… just based on what you know from common knowledge.</a:t>
            </a:r>
          </a:p>
          <a:p>
            <a:r>
              <a:rPr lang="en-US" dirty="0"/>
              <a:t>Report out and allow some responses.</a:t>
            </a:r>
          </a:p>
          <a:p>
            <a:r>
              <a:rPr lang="en-US" dirty="0"/>
              <a:t> - But not the goal to define the terms precisely here.</a:t>
            </a:r>
          </a:p>
          <a:p>
            <a:r>
              <a:rPr lang="en-US" dirty="0"/>
              <a:t> - That’s next.</a:t>
            </a:r>
          </a:p>
          <a:p>
            <a:endParaRPr lang="en-US" dirty="0"/>
          </a:p>
        </p:txBody>
      </p:sp>
    </p:spTree>
    <p:extLst>
      <p:ext uri="{BB962C8B-B14F-4D97-AF65-F5344CB8AC3E}">
        <p14:creationId xmlns:p14="http://schemas.microsoft.com/office/powerpoint/2010/main" val="454730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the last one is tricky…</a:t>
            </a:r>
          </a:p>
          <a:p>
            <a:r>
              <a:rPr lang="en-US" dirty="0"/>
              <a:t>    - It’s both patent and copyright</a:t>
            </a:r>
          </a:p>
          <a:p>
            <a:r>
              <a:rPr lang="en-US" dirty="0"/>
              <a:t>    - It is an expression of the patented process.</a:t>
            </a:r>
          </a:p>
          <a:p>
            <a:r>
              <a:rPr lang="en-US" dirty="0"/>
              <a:t>    - It is exists in a tangible medium.</a:t>
            </a:r>
          </a:p>
          <a:p>
            <a:endParaRPr lang="en-US" dirty="0"/>
          </a:p>
          <a:p>
            <a:r>
              <a:rPr lang="en-US" dirty="0"/>
              <a:t>Notes:</a:t>
            </a:r>
          </a:p>
          <a:p>
            <a:r>
              <a:rPr lang="en-US" sz="1400" b="0" i="0" dirty="0">
                <a:solidFill>
                  <a:srgbClr val="000000"/>
                </a:solidFill>
                <a:effectLst/>
                <a:latin typeface="Arial"/>
                <a:ea typeface="Arial"/>
                <a:cs typeface="Arial"/>
                <a:sym typeface="Arial" panose="020B0604020202020204" pitchFamily="34" charset="0"/>
              </a:rPr>
              <a:t>  - The word is a trademark of Google, and the PageRank process </a:t>
            </a:r>
            <a:r>
              <a:rPr lang="en-US" sz="1400" b="1" i="0" dirty="0">
                <a:solidFill>
                  <a:srgbClr val="000000"/>
                </a:solidFill>
                <a:effectLst/>
                <a:latin typeface="Arial"/>
                <a:ea typeface="Arial"/>
                <a:cs typeface="Arial"/>
                <a:sym typeface="Arial" panose="020B0604020202020204" pitchFamily="34" charset="0"/>
              </a:rPr>
              <a:t>has been patented</a:t>
            </a:r>
            <a:r>
              <a:rPr lang="en-US" sz="1400" b="0" i="0" dirty="0">
                <a:solidFill>
                  <a:srgbClr val="000000"/>
                </a:solidFill>
                <a:effectLst/>
                <a:latin typeface="Arial"/>
                <a:ea typeface="Arial"/>
                <a:cs typeface="Arial"/>
                <a:sym typeface="Arial" panose="020B0604020202020204" pitchFamily="34" charset="0"/>
              </a:rPr>
              <a:t>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the shell script you wrote last week.</a:t>
            </a:r>
          </a:p>
          <a:p>
            <a:endParaRPr lang="en-US" dirty="0"/>
          </a:p>
          <a:p>
            <a:r>
              <a:rPr lang="en-US" dirty="0"/>
              <a:t>Software that expresses a novel process with commercial value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t>
            </a:r>
            <a:r>
              <a:rPr lang="en-US" dirty="0" err="1"/>
              <a:t>availbility</a:t>
            </a:r>
            <a:endParaRPr lang="en-US" dirty="0"/>
          </a:p>
          <a:p>
            <a:r>
              <a:rPr lang="en-US" dirty="0"/>
              <a:t>  - </a:t>
            </a:r>
            <a:r>
              <a:rPr lang="en-US" dirty="0" err="1"/>
              <a:t>CoinBase</a:t>
            </a:r>
            <a:r>
              <a:rPr lang="en-US" dirty="0"/>
              <a:t> – instant exchange of bitcoin payments</a:t>
            </a:r>
          </a:p>
          <a:p>
            <a:r>
              <a:rPr lang="en-US" dirty="0"/>
              <a:t>  - Facebook – dynamic mask application</a:t>
            </a:r>
          </a:p>
          <a:p>
            <a:endParaRPr lang="en-US" dirty="0"/>
          </a:p>
          <a:p>
            <a:endParaRPr lang="en-US" dirty="0"/>
          </a:p>
          <a:p>
            <a:r>
              <a:rPr lang="en-US" dirty="0"/>
              <a:t>Software provides services and thus can be given a name and trademarked to brand them.</a:t>
            </a:r>
          </a:p>
          <a:p>
            <a:r>
              <a:rPr lang="en-US" dirty="0"/>
              <a:t>  - Microsoft Word, Windows, PowerPoint, </a:t>
            </a:r>
            <a:r>
              <a:rPr lang="en-US" dirty="0" err="1"/>
              <a:t>etc</a:t>
            </a:r>
            <a:endParaRPr lang="en-US" dirty="0"/>
          </a:p>
          <a:p>
            <a:r>
              <a:rPr lang="en-US" dirty="0"/>
              <a:t>  - Adobe Acrobat</a:t>
            </a:r>
          </a:p>
          <a:p>
            <a:r>
              <a:rPr lang="en-US" dirty="0"/>
              <a:t>  - Safari,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or modifying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a:t>
            </a:r>
            <a:r>
              <a:rPr lang="en-US" sz="1400" dirty="0"/>
              <a:t>Free to run and use it for any purpose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a:t>
            </a:r>
            <a:r>
              <a:rPr lang="en-US" sz="1400" dirty="0"/>
              <a:t>Free to redistribute it</a:t>
            </a:r>
          </a:p>
          <a:p>
            <a:r>
              <a:rPr lang="en-US" dirty="0"/>
              <a:t>      - </a:t>
            </a:r>
            <a:r>
              <a:rPr lang="en-US" sz="2000" dirty="0"/>
              <a:t>Free to study and modify it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2000" dirty="0"/>
              <a:t>      - </a:t>
            </a:r>
            <a:r>
              <a:rPr lang="en-US" sz="1400" dirty="0"/>
              <a:t>Free to redistribute it with modifications</a:t>
            </a:r>
            <a:endParaRPr lang="en-US" dirty="0"/>
          </a:p>
          <a:p>
            <a:endParaRPr lang="en-US" dirty="0"/>
          </a:p>
        </p:txBody>
      </p:sp>
    </p:spTree>
    <p:extLst>
      <p:ext uri="{BB962C8B-B14F-4D97-AF65-F5344CB8AC3E}">
        <p14:creationId xmlns:p14="http://schemas.microsoft.com/office/powerpoint/2010/main" val="2667399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“share-a-like” or “viral” licenses</a:t>
            </a:r>
          </a:p>
          <a:p>
            <a:r>
              <a:rPr lang="en-US" dirty="0"/>
              <a:t>      - Share-a-like if you want a positive connotation</a:t>
            </a:r>
          </a:p>
          <a:p>
            <a:r>
              <a:rPr lang="en-US" dirty="0"/>
              <a:t>      - Viral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is less relevant to this conversation…</a:t>
            </a:r>
          </a:p>
          <a:p>
            <a:endParaRPr lang="en-US" dirty="0"/>
          </a:p>
          <a:p>
            <a:r>
              <a:rPr lang="en-US" dirty="0"/>
              <a:t>  - Is this license permissive or copyleft?</a:t>
            </a:r>
          </a:p>
          <a:p>
            <a:r>
              <a:rPr lang="en-US" dirty="0"/>
              <a:t>  - Why do you think that?</a:t>
            </a:r>
          </a:p>
          <a:p>
            <a:endParaRPr lang="en-US" dirty="0"/>
          </a:p>
          <a:p>
            <a:r>
              <a:rPr lang="en-US" dirty="0"/>
              <a:t>What permissions does this license grant?</a:t>
            </a:r>
          </a:p>
          <a:p>
            <a:r>
              <a:rPr lang="en-US" dirty="0"/>
              <a:t>  - can cell it, can relicense it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Anything surprising there?</a:t>
            </a:r>
          </a:p>
          <a:p>
            <a:r>
              <a:rPr lang="en-US" dirty="0"/>
              <a:t>  - You can sub-</a:t>
            </a:r>
            <a:r>
              <a:rPr lang="en-US" dirty="0" err="1"/>
              <a:t>licence</a:t>
            </a:r>
            <a:r>
              <a:rPr lang="en-US" dirty="0"/>
              <a:t> and/or sell copies!</a:t>
            </a:r>
          </a:p>
          <a:p>
            <a:r>
              <a:rPr lang="en-US" dirty="0"/>
              <a:t>  - You could use it in a commercial product</a:t>
            </a:r>
          </a:p>
          <a:p>
            <a:endParaRPr lang="en-US" dirty="0"/>
          </a:p>
          <a:p>
            <a:r>
              <a:rPr lang="en-US" dirty="0"/>
              <a:t>  - Important Note: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they can still do what they want with the original (i.e. get it from where you got it).</a:t>
            </a:r>
          </a:p>
          <a:p>
            <a:endParaRPr lang="en-US" dirty="0"/>
          </a:p>
          <a:p>
            <a:r>
              <a:rPr lang="en-US" dirty="0"/>
              <a:t>What does this license require for you to receive these permissions?</a:t>
            </a:r>
          </a:p>
          <a:p>
            <a:r>
              <a:rPr lang="en-US" dirty="0"/>
              <a:t>   - Only that the copyright and permission notice be included.</a:t>
            </a:r>
          </a:p>
          <a:p>
            <a:r>
              <a:rPr lang="en-US" dirty="0"/>
              <a:t>   - Note that the notice only applies to the pieces that you used that were under the original license.</a:t>
            </a:r>
          </a:p>
          <a:p>
            <a:endParaRPr lang="en-US" dirty="0"/>
          </a:p>
        </p:txBody>
      </p:sp>
    </p:spTree>
    <p:extLst>
      <p:ext uri="{BB962C8B-B14F-4D97-AF65-F5344CB8AC3E}">
        <p14:creationId xmlns:p14="http://schemas.microsoft.com/office/powerpoint/2010/main" val="2521921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  - Is this license permissive or copyleft?</a:t>
            </a:r>
          </a:p>
          <a:p>
            <a:r>
              <a:rPr lang="en-US" dirty="0"/>
              <a:t>  - Why do you think that?</a:t>
            </a:r>
          </a:p>
          <a:p>
            <a:endParaRPr lang="en-US" dirty="0"/>
          </a:p>
          <a:p>
            <a:r>
              <a:rPr lang="en-US" dirty="0"/>
              <a:t>What permissions does this section grant?</a:t>
            </a:r>
          </a:p>
          <a:p>
            <a:r>
              <a:rPr lang="en-US" dirty="0"/>
              <a:t>  - what does it mean to convey?</a:t>
            </a:r>
          </a:p>
          <a:p>
            <a:endParaRPr lang="en-US" dirty="0"/>
          </a:p>
        </p:txBody>
      </p:sp>
    </p:spTree>
    <p:extLst>
      <p:ext uri="{BB962C8B-B14F-4D97-AF65-F5344CB8AC3E}">
        <p14:creationId xmlns:p14="http://schemas.microsoft.com/office/powerpoint/2010/main" val="569538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meta.stackexchange.com/questions/12527/do-i-have-to-worry-about-copyright-issues-for-code-posted-on-stack-overflow"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6196362" cy="1159800"/>
          </a:xfrm>
        </p:spPr>
        <p:txBody>
          <a:bodyPr/>
          <a:lstStyle/>
          <a:p>
            <a:r>
              <a:rPr lang="en-US" sz="4400" dirty="0"/>
              <a:t>06 – Software Licensing and FOSS</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dirty="0">
                <a:solidFill>
                  <a:schemeClr val="accent4">
                    <a:lumMod val="20000"/>
                    <a:lumOff val="80000"/>
                  </a:schemeClr>
                </a:solidFill>
              </a:rPr>
              <a:t>Fall 2021</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4392575" y="1802607"/>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10659" y="3287276"/>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3"/>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7" name="Picture 6">
            <a:extLst>
              <a:ext uri="{FF2B5EF4-FFF2-40B4-BE49-F238E27FC236}">
                <a16:creationId xmlns:a16="http://schemas.microsoft.com/office/drawing/2014/main" id="{F95C814C-8E1C-8248-BC89-DAE18CC0C37C}"/>
              </a:ext>
            </a:extLst>
          </p:cNvPr>
          <p:cNvPicPr>
            <a:picLocks noChangeAspect="1"/>
          </p:cNvPicPr>
          <p:nvPr/>
        </p:nvPicPr>
        <p:blipFill>
          <a:blip r:embed="rId4"/>
          <a:stretch>
            <a:fillRect/>
          </a:stretch>
        </p:blipFill>
        <p:spPr>
          <a:xfrm>
            <a:off x="511497" y="2708591"/>
            <a:ext cx="7112755" cy="723331"/>
          </a:xfrm>
          <a:prstGeom prst="rect">
            <a:avLst/>
          </a:prstGeom>
        </p:spPr>
      </p:pic>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057891"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75847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dissolv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A06/Q06 – 1 Week</a:t>
            </a:r>
          </a:p>
          <a:p>
            <a:r>
              <a:rPr lang="en-US" sz="1800" dirty="0"/>
              <a:t>Revise and resubmits</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12</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inventions and creative works,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Discuss the following terms in small groups…</a:t>
            </a:r>
          </a:p>
          <a:p>
            <a:pPr lvl="1"/>
            <a:r>
              <a:rPr lang="en-US" sz="1600" dirty="0"/>
              <a:t>Trademarks</a:t>
            </a:r>
          </a:p>
          <a:p>
            <a:pPr lvl="1"/>
            <a:r>
              <a:rPr lang="en-US" sz="1600" dirty="0"/>
              <a:t>Patents</a:t>
            </a:r>
          </a:p>
          <a:p>
            <a:pPr lvl="1"/>
            <a:r>
              <a:rPr lang="en-US" sz="1600" dirty="0"/>
              <a:t>Copyrights </a:t>
            </a:r>
          </a:p>
          <a:p>
            <a:pPr lvl="1"/>
            <a:endParaRPr lang="en-US" sz="1600" b="1" dirty="0"/>
          </a:p>
          <a:p>
            <a:r>
              <a:rPr lang="en-US" sz="1800" dirty="0"/>
              <a:t>What is an example of something your group believes would be protected by each?</a:t>
            </a:r>
          </a:p>
          <a:p>
            <a:r>
              <a:rPr lang="en-US" sz="1800" dirty="0"/>
              <a:t>Give a general description of what each protects.</a:t>
            </a:r>
            <a:endParaRPr lang="en-US" sz="1800" b="1" dirty="0"/>
          </a:p>
        </p:txBody>
      </p:sp>
    </p:spTree>
    <p:extLst>
      <p:ext uri="{BB962C8B-B14F-4D97-AF65-F5344CB8AC3E}">
        <p14:creationId xmlns:p14="http://schemas.microsoft.com/office/powerpoint/2010/main" val="391482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 of protection that is most likely to apply to the following:</a:t>
            </a:r>
          </a:p>
          <a:p>
            <a:pPr marL="742950" lvl="1" indent="-285750">
              <a:buFont typeface="Arial" panose="020B0604020202020204" pitchFamily="34" charset="0"/>
              <a:buChar char="•"/>
            </a:pPr>
            <a:r>
              <a:rPr lang="en-US" sz="1600" dirty="0"/>
              <a:t>This activity</a:t>
            </a:r>
          </a:p>
          <a:p>
            <a:pPr marL="742950" lvl="1" indent="-285750">
              <a:buFont typeface="Arial" panose="020B0604020202020204" pitchFamily="34" charset="0"/>
              <a:buChar char="•"/>
            </a:pPr>
            <a:r>
              <a:rPr lang="en-US" sz="1600" dirty="0"/>
              <a:t>The name Microsoft</a:t>
            </a:r>
          </a:p>
          <a:p>
            <a:pPr marL="742950" lvl="1" indent="-285750">
              <a:buFont typeface="Arial" panose="020B0604020202020204" pitchFamily="34" charset="0"/>
              <a:buChar char="•"/>
            </a:pPr>
            <a:r>
              <a:rPr lang="en-US" sz="1600" dirty="0"/>
              <a:t>The Java </a:t>
            </a:r>
            <a:r>
              <a:rPr lang="en-US" sz="1600" dirty="0">
                <a:latin typeface="Courier" pitchFamily="2" charset="0"/>
              </a:rPr>
              <a:t>String</a:t>
            </a:r>
            <a:r>
              <a:rPr lang="en-US" sz="1600" dirty="0"/>
              <a:t> class</a:t>
            </a:r>
          </a:p>
          <a:p>
            <a:pPr marL="742950" lvl="1" indent="-285750">
              <a:buFont typeface="Arial" panose="020B0604020202020204" pitchFamily="34" charset="0"/>
              <a:buChar char="•"/>
            </a:pPr>
            <a:r>
              <a:rPr lang="en-US" sz="1600" dirty="0"/>
              <a:t>The sound an iMac makes at startup</a:t>
            </a:r>
          </a:p>
          <a:p>
            <a:pPr marL="742950" lvl="1" indent="-285750">
              <a:buFont typeface="Arial" panose="020B0604020202020204" pitchFamily="34" charset="0"/>
              <a:buChar char="•"/>
            </a:pPr>
            <a:r>
              <a:rPr lang="en-US" sz="1600" dirty="0"/>
              <a:t>The </a:t>
            </a:r>
            <a:r>
              <a:rPr lang="en-US" sz="1600" dirty="0" err="1"/>
              <a:t>linux</a:t>
            </a:r>
            <a:r>
              <a:rPr lang="en-US" sz="1600" dirty="0"/>
              <a:t> kernel</a:t>
            </a:r>
          </a:p>
          <a:p>
            <a:pPr marL="742950" lvl="1" indent="-285750">
              <a:buFont typeface="Arial" panose="020B0604020202020204" pitchFamily="34" charset="0"/>
              <a:buChar char="•"/>
            </a:pPr>
            <a:r>
              <a:rPr lang="en-US" sz="1600" dirty="0"/>
              <a:t>Google’s PageRank algorithm</a:t>
            </a:r>
          </a:p>
          <a:p>
            <a:pPr marL="742950" lvl="1" indent="-285750">
              <a:buFont typeface="Arial" panose="020B0604020202020204" pitchFamily="34" charset="0"/>
              <a:buChar char="•"/>
            </a:pPr>
            <a:r>
              <a:rPr lang="en-US" sz="1600" dirty="0"/>
              <a:t>The term PageRank</a:t>
            </a:r>
          </a:p>
          <a:p>
            <a:pPr marL="742950" lvl="1" indent="-285750">
              <a:buFont typeface="Arial" panose="020B0604020202020204" pitchFamily="34" charset="0"/>
              <a:buChar char="•"/>
            </a:pPr>
            <a:r>
              <a:rPr lang="en-US" sz="1600"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creative work that exists “in a tangible medium.”</a:t>
            </a:r>
          </a:p>
          <a:p>
            <a:pPr lvl="2"/>
            <a:r>
              <a:rPr lang="en-US" sz="1600" dirty="0"/>
              <a:t>That program is </a:t>
            </a:r>
            <a:r>
              <a:rPr lang="en-US" sz="1600" i="1" dirty="0"/>
              <a:t>copyrighted</a:t>
            </a:r>
          </a:p>
          <a:p>
            <a:pPr lvl="1"/>
            <a:endParaRPr lang="en-US" sz="1600" dirty="0"/>
          </a:p>
          <a:p>
            <a:pPr lvl="1"/>
            <a:r>
              <a:rPr lang="en-US" sz="1600" dirty="0"/>
              <a:t>It can express a process that is “new, unique, and usable in some type of industry.”</a:t>
            </a:r>
          </a:p>
          <a:p>
            <a:pPr lvl="2"/>
            <a:r>
              <a:rPr lang="en-US" sz="1600" dirty="0"/>
              <a:t>That process is </a:t>
            </a:r>
            <a:r>
              <a:rPr lang="en-US" sz="1600" i="1" dirty="0"/>
              <a:t>patentable</a:t>
            </a:r>
            <a:r>
              <a:rPr lang="en-US" sz="1600" dirty="0"/>
              <a:t>.</a:t>
            </a:r>
          </a:p>
          <a:p>
            <a:pPr lvl="2"/>
            <a:endParaRPr lang="en-US" sz="1600" dirty="0"/>
          </a:p>
          <a:p>
            <a:pPr lvl="1"/>
            <a:r>
              <a:rPr lang="en-US" sz="1600" dirty="0"/>
              <a:t>It provides “goods or services” and the name “distinguishes them from others.”</a:t>
            </a:r>
          </a:p>
          <a:p>
            <a:pPr lvl="2"/>
            <a:r>
              <a:rPr lang="en-US" sz="1600" dirty="0"/>
              <a:t>That name is </a:t>
            </a:r>
            <a:r>
              <a:rPr lang="en-US" sz="1600"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dissolve">
                                      <p:cBhvr>
                                        <p:cTn id="17" dur="500"/>
                                        <p:tgtEl>
                                          <p:spTgt spid="3">
                                            <p:txEl>
                                              <p:pRg st="8" end="8"/>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9" end="9"/>
                                            </p:txEl>
                                          </p:spTgt>
                                        </p:tgtEl>
                                        <p:attrNameLst>
                                          <p:attrName>style.visibility</p:attrName>
                                        </p:attrNameLst>
                                      </p:cBhvr>
                                      <p:to>
                                        <p:strVal val="visible"/>
                                      </p:to>
                                    </p:set>
                                    <p:animEffect transition="in" filter="dissolve">
                                      <p:cBhvr>
                                        <p:cTn id="2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that use copyright to grant or restrict the way that software may be used, copied, modified and distributed.</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300" y="1312926"/>
            <a:ext cx="6578612" cy="3259074"/>
          </a:xfrm>
        </p:spPr>
        <p:txBody>
          <a:bodyPr/>
          <a:lstStyle/>
          <a:p>
            <a:r>
              <a:rPr lang="en-US" sz="1800" dirty="0"/>
              <a:t>A license makes software Free and Open Source by </a:t>
            </a:r>
            <a:r>
              <a:rPr lang="en-US" sz="1800" b="1" i="1" dirty="0"/>
              <a:t>granting specific permissions </a:t>
            </a:r>
            <a:r>
              <a:rPr lang="en-US" sz="1800" dirty="0"/>
              <a:t>on how others may use the copyrighted work and by </a:t>
            </a:r>
            <a:r>
              <a:rPr lang="en-US" sz="1800" b="1" i="1" dirty="0"/>
              <a:t>specifying what is required </a:t>
            </a:r>
            <a:r>
              <a:rPr lang="en-US" sz="1800" dirty="0"/>
              <a:t>in order to receive those permissions.</a:t>
            </a:r>
          </a:p>
          <a:p>
            <a:endParaRPr lang="en-US" sz="1800" dirty="0"/>
          </a:p>
          <a:p>
            <a:pPr lvl="1"/>
            <a:r>
              <a:rPr lang="en-US" sz="1800" b="1" dirty="0"/>
              <a:t>Permissive Licenses</a:t>
            </a:r>
          </a:p>
          <a:p>
            <a:pPr lvl="2"/>
            <a:r>
              <a:rPr lang="en-US" sz="1800" dirty="0"/>
              <a:t>“Do Anything” / “Anything Goes”</a:t>
            </a:r>
          </a:p>
          <a:p>
            <a:endParaRPr lang="en-US" sz="1800" dirty="0"/>
          </a:p>
          <a:p>
            <a:pPr lvl="1"/>
            <a:r>
              <a:rPr lang="en-US" sz="1800" b="1" dirty="0"/>
              <a:t>Copyleft Licenses</a:t>
            </a:r>
          </a:p>
          <a:p>
            <a:pPr lvl="2"/>
            <a:r>
              <a:rPr lang="en-US" sz="1800" dirty="0"/>
              <a:t>“Share-a-like” /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dissolve">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dissolve">
                                      <p:cBhvr>
                                        <p:cTn id="2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Tree>
    <p:extLst>
      <p:ext uri="{BB962C8B-B14F-4D97-AF65-F5344CB8AC3E}">
        <p14:creationId xmlns:p14="http://schemas.microsoft.com/office/powerpoint/2010/main" val="129390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4949</TotalTime>
  <Words>2101</Words>
  <Application>Microsoft Macintosh PowerPoint</Application>
  <PresentationFormat>On-screen Show (16:9)</PresentationFormat>
  <Paragraphs>250</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vt:lpstr>
      <vt:lpstr>Dosis</vt:lpstr>
      <vt:lpstr>Dosis ExtraLight</vt:lpstr>
      <vt:lpstr>Titillium Web Light</vt:lpstr>
      <vt:lpstr>Mowbray template</vt:lpstr>
      <vt:lpstr>06 – Software Licensing and FOSS</vt:lpstr>
      <vt:lpstr>Intellectual Property Protections</vt:lpstr>
      <vt:lpstr>Intellectual Property Protections</vt:lpstr>
      <vt:lpstr>Activity</vt:lpstr>
      <vt:lpstr>Software as Intellectual Property</vt:lpstr>
      <vt:lpstr>Software and Licensing</vt:lpstr>
      <vt:lpstr>FOSS Licenses</vt:lpstr>
      <vt:lpstr>PowerPoint Presentation</vt:lpstr>
      <vt:lpstr>PowerPoint Presentation</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Braught, Grant</cp:lastModifiedBy>
  <cp:revision>102</cp:revision>
  <dcterms:created xsi:type="dcterms:W3CDTF">2020-09-22T12:35:49Z</dcterms:created>
  <dcterms:modified xsi:type="dcterms:W3CDTF">2021-09-30T15:33:16Z</dcterms:modified>
</cp:coreProperties>
</file>

<file path=docProps/thumbnail.jpeg>
</file>